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97" r:id="rId1"/>
  </p:sldMasterIdLst>
  <p:notesMasterIdLst>
    <p:notesMasterId r:id="rId9"/>
  </p:notesMasterIdLst>
  <p:sldIdLst>
    <p:sldId id="256" r:id="rId2"/>
    <p:sldId id="257" r:id="rId3"/>
    <p:sldId id="259" r:id="rId4"/>
    <p:sldId id="261" r:id="rId5"/>
    <p:sldId id="263" r:id="rId6"/>
    <p:sldId id="260" r:id="rId7"/>
    <p:sldId id="262" r:id="rId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5934"/>
  </p:normalViewPr>
  <p:slideViewPr>
    <p:cSldViewPr snapToGrid="0" snapToObjects="1">
      <p:cViewPr>
        <p:scale>
          <a:sx n="87" d="100"/>
          <a:sy n="87" d="100"/>
        </p:scale>
        <p:origin x="1536" y="6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C3A55A3-5753-3346-AF6A-DEDD20224F94}" type="datetimeFigureOut">
              <a:rPr lang="en-US" smtClean="0"/>
              <a:t>8/3/20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B050F0D-2F43-6540-832B-6C4846B7E4FE}" type="slidenum">
              <a:rPr lang="en-US" smtClean="0"/>
              <a:t>‹#›</a:t>
            </a:fld>
            <a:endParaRPr lang="en-US"/>
          </a:p>
        </p:txBody>
      </p:sp>
    </p:spTree>
    <p:extLst>
      <p:ext uri="{BB962C8B-B14F-4D97-AF65-F5344CB8AC3E}">
        <p14:creationId xmlns:p14="http://schemas.microsoft.com/office/powerpoint/2010/main" val="40744773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Nam June Paik (1932–2006), internationally recognized as the ​“Father of Video Art,” created a large body of work including video sculptures, installations, performances, videotapes and television productions. He had a global presence and influence, and his innovative art and visionary ideas continue to inspire a new generation of artists.</a:t>
            </a:r>
          </a:p>
          <a:p>
            <a:r>
              <a:rPr lang="en-US" sz="1200" b="0" i="0" kern="1200" dirty="0">
                <a:solidFill>
                  <a:schemeClr val="tx1"/>
                </a:solidFill>
                <a:effectLst/>
                <a:latin typeface="+mn-lt"/>
                <a:ea typeface="+mn-ea"/>
                <a:cs typeface="+mn-cs"/>
              </a:rPr>
              <a:t>Born in 1932 in Seoul, Korea, to a wealthy industrial family, Paik and his family fled Korea in 1950 at the outset of the Korean War, first to Hong Kong, then to Japan. Paik graduated from the University of Tokyo in 1956, and then traveled to Germany to pursue his interest in avant-garde music, composition and performance. There he met John Cage and George </a:t>
            </a:r>
            <a:r>
              <a:rPr lang="en-US" sz="1200" b="0" i="0" kern="1200" dirty="0" err="1">
                <a:solidFill>
                  <a:schemeClr val="tx1"/>
                </a:solidFill>
                <a:effectLst/>
                <a:latin typeface="+mn-lt"/>
                <a:ea typeface="+mn-ea"/>
                <a:cs typeface="+mn-cs"/>
              </a:rPr>
              <a:t>Maciunas</a:t>
            </a:r>
            <a:r>
              <a:rPr lang="en-US" sz="1200" b="0" i="0" kern="1200" dirty="0">
                <a:solidFill>
                  <a:schemeClr val="tx1"/>
                </a:solidFill>
                <a:effectLst/>
                <a:latin typeface="+mn-lt"/>
                <a:ea typeface="+mn-ea"/>
                <a:cs typeface="+mn-cs"/>
              </a:rPr>
              <a:t> and became a member of the </a:t>
            </a:r>
            <a:r>
              <a:rPr lang="en-US" sz="1200" b="0" i="0" kern="1200" dirty="0" err="1">
                <a:solidFill>
                  <a:schemeClr val="tx1"/>
                </a:solidFill>
                <a:effectLst/>
                <a:latin typeface="+mn-lt"/>
                <a:ea typeface="+mn-ea"/>
                <a:cs typeface="+mn-cs"/>
              </a:rPr>
              <a:t>neo-dada</a:t>
            </a:r>
            <a:r>
              <a:rPr lang="en-US" sz="1200" b="0" i="0" kern="1200" dirty="0">
                <a:solidFill>
                  <a:schemeClr val="tx1"/>
                </a:solidFill>
                <a:effectLst/>
                <a:latin typeface="+mn-lt"/>
                <a:ea typeface="+mn-ea"/>
                <a:cs typeface="+mn-cs"/>
              </a:rPr>
              <a:t> Fluxus movement. In 1963, Paik had his legendary one-artist exhibition at the Galerie </a:t>
            </a:r>
            <a:r>
              <a:rPr lang="en-US" sz="1200" b="0" i="0" kern="1200" dirty="0" err="1">
                <a:solidFill>
                  <a:schemeClr val="tx1"/>
                </a:solidFill>
                <a:effectLst/>
                <a:latin typeface="+mn-lt"/>
                <a:ea typeface="+mn-ea"/>
                <a:cs typeface="+mn-cs"/>
              </a:rPr>
              <a:t>Parnass</a:t>
            </a:r>
            <a:r>
              <a:rPr lang="en-US" sz="1200" b="0" i="0" kern="1200" dirty="0">
                <a:solidFill>
                  <a:schemeClr val="tx1"/>
                </a:solidFill>
                <a:effectLst/>
                <a:latin typeface="+mn-lt"/>
                <a:ea typeface="+mn-ea"/>
                <a:cs typeface="+mn-cs"/>
              </a:rPr>
              <a:t> in Wuppertal, Germany, that featured his prepared television sets, which radically altered the look and content of television.</a:t>
            </a:r>
          </a:p>
          <a:p>
            <a:r>
              <a:rPr lang="en-US" sz="1200" b="0" i="0" kern="1200" dirty="0">
                <a:solidFill>
                  <a:schemeClr val="tx1"/>
                </a:solidFill>
                <a:effectLst/>
                <a:latin typeface="+mn-lt"/>
                <a:ea typeface="+mn-ea"/>
                <a:cs typeface="+mn-cs"/>
              </a:rPr>
              <a:t>After immigrating to the United States in 1964, he settled in New York City where he expanded his engagement with video and television, and had exhibitions of his work at the New School, Galerie Bonino and the Howard Wise Gallery. In 1965, Paik was one of the first artists to use a portable video camcorder. In 1969, he worked with the Japanese engineer </a:t>
            </a:r>
            <a:r>
              <a:rPr lang="en-US" sz="1200" b="0" i="0" kern="1200" dirty="0" err="1">
                <a:solidFill>
                  <a:schemeClr val="tx1"/>
                </a:solidFill>
                <a:effectLst/>
                <a:latin typeface="+mn-lt"/>
                <a:ea typeface="+mn-ea"/>
                <a:cs typeface="+mn-cs"/>
              </a:rPr>
              <a:t>Shuya</a:t>
            </a:r>
            <a:r>
              <a:rPr lang="en-US" sz="1200" b="0" i="0" kern="1200" dirty="0">
                <a:solidFill>
                  <a:schemeClr val="tx1"/>
                </a:solidFill>
                <a:effectLst/>
                <a:latin typeface="+mn-lt"/>
                <a:ea typeface="+mn-ea"/>
                <a:cs typeface="+mn-cs"/>
              </a:rPr>
              <a:t> Abe to construct an early video-synthesizer that allowed Paik to combine and manipulate images from different sources. The Paik-Abe video synthesizer transformed electronic moving-image making. Paik invented a new artistic medium with television and video, creating an astonishing range of artworks, from his seminal videotape </a:t>
            </a:r>
            <a:r>
              <a:rPr lang="en-US" sz="1200" b="0" i="1" kern="1200" dirty="0">
                <a:solidFill>
                  <a:schemeClr val="tx1"/>
                </a:solidFill>
                <a:effectLst/>
                <a:latin typeface="+mn-lt"/>
                <a:ea typeface="+mn-ea"/>
                <a:cs typeface="+mn-cs"/>
              </a:rPr>
              <a:t>Global Groove</a:t>
            </a:r>
            <a:r>
              <a:rPr lang="en-US" sz="1200" b="0" i="0" kern="1200" dirty="0">
                <a:solidFill>
                  <a:schemeClr val="tx1"/>
                </a:solidFill>
                <a:effectLst/>
                <a:latin typeface="+mn-lt"/>
                <a:ea typeface="+mn-ea"/>
                <a:cs typeface="+mn-cs"/>
              </a:rPr>
              <a:t> (1973) that broke new ground, to his sculptures </a:t>
            </a:r>
            <a:r>
              <a:rPr lang="en-US" sz="1200" b="0" i="1" kern="1200" dirty="0">
                <a:solidFill>
                  <a:schemeClr val="tx1"/>
                </a:solidFill>
                <a:effectLst/>
                <a:latin typeface="+mn-lt"/>
                <a:ea typeface="+mn-ea"/>
                <a:cs typeface="+mn-cs"/>
              </a:rPr>
              <a:t>TV Buddha</a:t>
            </a:r>
            <a:r>
              <a:rPr lang="en-US" sz="1200" b="0" i="0" kern="1200" dirty="0">
                <a:solidFill>
                  <a:schemeClr val="tx1"/>
                </a:solidFill>
                <a:effectLst/>
                <a:latin typeface="+mn-lt"/>
                <a:ea typeface="+mn-ea"/>
                <a:cs typeface="+mn-cs"/>
              </a:rPr>
              <a:t> (1974), and </a:t>
            </a:r>
            <a:r>
              <a:rPr lang="en-US" sz="1200" b="0" i="1" kern="1200" dirty="0">
                <a:solidFill>
                  <a:schemeClr val="tx1"/>
                </a:solidFill>
                <a:effectLst/>
                <a:latin typeface="+mn-lt"/>
                <a:ea typeface="+mn-ea"/>
                <a:cs typeface="+mn-cs"/>
              </a:rPr>
              <a:t>TV Cello</a:t>
            </a:r>
            <a:r>
              <a:rPr lang="en-US" sz="1200" b="0" i="0" kern="1200" dirty="0">
                <a:solidFill>
                  <a:schemeClr val="tx1"/>
                </a:solidFill>
                <a:effectLst/>
                <a:latin typeface="+mn-lt"/>
                <a:ea typeface="+mn-ea"/>
                <a:cs typeface="+mn-cs"/>
              </a:rPr>
              <a:t> (1971); to installations such as </a:t>
            </a:r>
            <a:r>
              <a:rPr lang="en-US" sz="1200" b="0" i="1" kern="1200" dirty="0">
                <a:solidFill>
                  <a:schemeClr val="tx1"/>
                </a:solidFill>
                <a:effectLst/>
                <a:latin typeface="+mn-lt"/>
                <a:ea typeface="+mn-ea"/>
                <a:cs typeface="+mn-cs"/>
              </a:rPr>
              <a:t>TV Garden</a:t>
            </a:r>
            <a:r>
              <a:rPr lang="en-US" sz="1200" b="0" i="0" kern="1200" dirty="0">
                <a:solidFill>
                  <a:schemeClr val="tx1"/>
                </a:solidFill>
                <a:effectLst/>
                <a:latin typeface="+mn-lt"/>
                <a:ea typeface="+mn-ea"/>
                <a:cs typeface="+mn-cs"/>
              </a:rPr>
              <a:t> (1974), </a:t>
            </a:r>
            <a:r>
              <a:rPr lang="en-US" sz="1200" b="0" i="1" kern="1200" dirty="0">
                <a:solidFill>
                  <a:schemeClr val="tx1"/>
                </a:solidFill>
                <a:effectLst/>
                <a:latin typeface="+mn-lt"/>
                <a:ea typeface="+mn-ea"/>
                <a:cs typeface="+mn-cs"/>
              </a:rPr>
              <a:t>Video Fish</a:t>
            </a:r>
            <a:r>
              <a:rPr lang="en-US" sz="1200" b="0" i="0" kern="1200" dirty="0">
                <a:solidFill>
                  <a:schemeClr val="tx1"/>
                </a:solidFill>
                <a:effectLst/>
                <a:latin typeface="+mn-lt"/>
                <a:ea typeface="+mn-ea"/>
                <a:cs typeface="+mn-cs"/>
              </a:rPr>
              <a:t> (1975) and </a:t>
            </a:r>
            <a:r>
              <a:rPr lang="en-US" sz="1200" b="0" i="1" kern="1200" dirty="0">
                <a:solidFill>
                  <a:schemeClr val="tx1"/>
                </a:solidFill>
                <a:effectLst/>
                <a:latin typeface="+mn-lt"/>
                <a:ea typeface="+mn-ea"/>
                <a:cs typeface="+mn-cs"/>
              </a:rPr>
              <a:t>Fin de </a:t>
            </a:r>
            <a:r>
              <a:rPr lang="en-US" sz="1200" b="0" i="1" kern="1200" dirty="0" err="1">
                <a:solidFill>
                  <a:schemeClr val="tx1"/>
                </a:solidFill>
                <a:effectLst/>
                <a:latin typeface="+mn-lt"/>
                <a:ea typeface="+mn-ea"/>
                <a:cs typeface="+mn-cs"/>
              </a:rPr>
              <a:t>Siecle</a:t>
            </a:r>
            <a:r>
              <a:rPr lang="en-US" sz="1200" b="0" i="1" kern="1200" dirty="0">
                <a:solidFill>
                  <a:schemeClr val="tx1"/>
                </a:solidFill>
                <a:effectLst/>
                <a:latin typeface="+mn-lt"/>
                <a:ea typeface="+mn-ea"/>
                <a:cs typeface="+mn-cs"/>
              </a:rPr>
              <a:t> II</a:t>
            </a:r>
            <a:r>
              <a:rPr lang="en-US" sz="1200" b="0" i="0" kern="1200" dirty="0">
                <a:solidFill>
                  <a:schemeClr val="tx1"/>
                </a:solidFill>
                <a:effectLst/>
                <a:latin typeface="+mn-lt"/>
                <a:ea typeface="+mn-ea"/>
                <a:cs typeface="+mn-cs"/>
              </a:rPr>
              <a:t> (1989); videotapes </a:t>
            </a:r>
            <a:r>
              <a:rPr lang="en-US" sz="1200" b="0" i="1" kern="1200" dirty="0">
                <a:solidFill>
                  <a:schemeClr val="tx1"/>
                </a:solidFill>
                <a:effectLst/>
                <a:latin typeface="+mn-lt"/>
                <a:ea typeface="+mn-ea"/>
                <a:cs typeface="+mn-cs"/>
              </a:rPr>
              <a:t>Living with the Living Theatre</a:t>
            </a:r>
            <a:r>
              <a:rPr lang="en-US" sz="1200" b="0" i="0" kern="1200" dirty="0">
                <a:solidFill>
                  <a:schemeClr val="tx1"/>
                </a:solidFill>
                <a:effectLst/>
                <a:latin typeface="+mn-lt"/>
                <a:ea typeface="+mn-ea"/>
                <a:cs typeface="+mn-cs"/>
              </a:rPr>
              <a:t> (1989) and </a:t>
            </a:r>
            <a:r>
              <a:rPr lang="en-US" sz="1200" b="0" i="1" kern="1200" dirty="0">
                <a:solidFill>
                  <a:schemeClr val="tx1"/>
                </a:solidFill>
                <a:effectLst/>
                <a:latin typeface="+mn-lt"/>
                <a:ea typeface="+mn-ea"/>
                <a:cs typeface="+mn-cs"/>
              </a:rPr>
              <a:t>Guadalcanal Requiem</a:t>
            </a:r>
            <a:r>
              <a:rPr lang="en-US" sz="1200" b="0" i="0" kern="1200" dirty="0">
                <a:solidFill>
                  <a:schemeClr val="tx1"/>
                </a:solidFill>
                <a:effectLst/>
                <a:latin typeface="+mn-lt"/>
                <a:ea typeface="+mn-ea"/>
                <a:cs typeface="+mn-cs"/>
              </a:rPr>
              <a:t> (1977÷1979); and global satellite television productions such as </a:t>
            </a:r>
            <a:r>
              <a:rPr lang="en-US" sz="1200" b="0" i="1" kern="1200" dirty="0">
                <a:solidFill>
                  <a:schemeClr val="tx1"/>
                </a:solidFill>
                <a:effectLst/>
                <a:latin typeface="+mn-lt"/>
                <a:ea typeface="+mn-ea"/>
                <a:cs typeface="+mn-cs"/>
              </a:rPr>
              <a:t>Good Morning Mr. Orwell,</a:t>
            </a:r>
            <a:r>
              <a:rPr lang="en-US" sz="1200" b="0" i="0" kern="1200" dirty="0">
                <a:solidFill>
                  <a:schemeClr val="tx1"/>
                </a:solidFill>
                <a:effectLst/>
                <a:latin typeface="+mn-lt"/>
                <a:ea typeface="+mn-ea"/>
                <a:cs typeface="+mn-cs"/>
              </a:rPr>
              <a:t> which broadcast from the Centre Pompidou in Paris and a WNET-TV studio in New York City Jan. 1, 1984.</a:t>
            </a:r>
          </a:p>
          <a:p>
            <a:r>
              <a:rPr lang="en-US" sz="1200" b="0" i="0" kern="1200" dirty="0">
                <a:solidFill>
                  <a:schemeClr val="tx1"/>
                </a:solidFill>
                <a:effectLst/>
                <a:latin typeface="+mn-lt"/>
                <a:ea typeface="+mn-ea"/>
                <a:cs typeface="+mn-cs"/>
              </a:rPr>
              <a:t>Paik has been the subject of numerous exhibitions, including two major retrospectives, and has been featured in major international art exhibitions including </a:t>
            </a:r>
            <a:r>
              <a:rPr lang="en-US" sz="1200" b="0" i="0" kern="1200" dirty="0" err="1">
                <a:solidFill>
                  <a:schemeClr val="tx1"/>
                </a:solidFill>
                <a:effectLst/>
                <a:latin typeface="+mn-lt"/>
                <a:ea typeface="+mn-ea"/>
                <a:cs typeface="+mn-cs"/>
              </a:rPr>
              <a:t>Documenta</a:t>
            </a:r>
            <a:r>
              <a:rPr lang="en-US" sz="1200" b="0" i="0" kern="1200" dirty="0">
                <a:solidFill>
                  <a:schemeClr val="tx1"/>
                </a:solidFill>
                <a:effectLst/>
                <a:latin typeface="+mn-lt"/>
                <a:ea typeface="+mn-ea"/>
                <a:cs typeface="+mn-cs"/>
              </a:rPr>
              <a:t>, the Venice Biennale and the Whitney Biennial. The Nam June Paik Art Center opened in a suburb of Seoul, South Korea, in 2008.</a:t>
            </a:r>
          </a:p>
          <a:p>
            <a:r>
              <a:rPr lang="en-US" sz="1200" b="0" i="0" kern="1200" dirty="0">
                <a:solidFill>
                  <a:schemeClr val="tx1"/>
                </a:solidFill>
                <a:effectLst/>
                <a:latin typeface="+mn-lt"/>
                <a:ea typeface="+mn-ea"/>
                <a:cs typeface="+mn-cs"/>
              </a:rPr>
              <a:t>Smithsonian American Art Museum ​“The Smithsonian American Art Museum Acquires the Complete Estate Archive of Visionary Artist Nam June Paik” (Washington, D.C.: Smithsonian American Art Museum, press release, May 1, 2009)</a:t>
            </a:r>
          </a:p>
          <a:p>
            <a:endParaRPr lang="en-US" dirty="0"/>
          </a:p>
        </p:txBody>
      </p:sp>
      <p:sp>
        <p:nvSpPr>
          <p:cNvPr id="4" name="Slide Number Placeholder 3"/>
          <p:cNvSpPr>
            <a:spLocks noGrp="1"/>
          </p:cNvSpPr>
          <p:nvPr>
            <p:ph type="sldNum" sz="quarter" idx="5"/>
          </p:nvPr>
        </p:nvSpPr>
        <p:spPr/>
        <p:txBody>
          <a:bodyPr/>
          <a:lstStyle/>
          <a:p>
            <a:fld id="{EB050F0D-2F43-6540-832B-6C4846B7E4FE}" type="slidenum">
              <a:rPr lang="en-US" smtClean="0"/>
              <a:t>2</a:t>
            </a:fld>
            <a:endParaRPr lang="en-US"/>
          </a:p>
        </p:txBody>
      </p:sp>
    </p:spTree>
    <p:extLst>
      <p:ext uri="{BB962C8B-B14F-4D97-AF65-F5344CB8AC3E}">
        <p14:creationId xmlns:p14="http://schemas.microsoft.com/office/powerpoint/2010/main" val="21778550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also see, on one monitor at the sculpture's top and on another at its foot, the image of the late John Cage. A composer and aesthetic thinker who embraced chance, accident, and a certain playfulness of approach, Cage was influential for many postwar artists, including Paik.</a:t>
            </a:r>
          </a:p>
          <a:p>
            <a:endParaRPr lang="en-US" dirty="0"/>
          </a:p>
        </p:txBody>
      </p:sp>
      <p:sp>
        <p:nvSpPr>
          <p:cNvPr id="4" name="Slide Number Placeholder 3"/>
          <p:cNvSpPr>
            <a:spLocks noGrp="1"/>
          </p:cNvSpPr>
          <p:nvPr>
            <p:ph type="sldNum" sz="quarter" idx="5"/>
          </p:nvPr>
        </p:nvSpPr>
        <p:spPr/>
        <p:txBody>
          <a:bodyPr/>
          <a:lstStyle/>
          <a:p>
            <a:fld id="{EB050F0D-2F43-6540-832B-6C4846B7E4FE}" type="slidenum">
              <a:rPr lang="en-US" smtClean="0"/>
              <a:t>3</a:t>
            </a:fld>
            <a:endParaRPr lang="en-US"/>
          </a:p>
        </p:txBody>
      </p:sp>
    </p:spTree>
    <p:extLst>
      <p:ext uri="{BB962C8B-B14F-4D97-AF65-F5344CB8AC3E}">
        <p14:creationId xmlns:p14="http://schemas.microsoft.com/office/powerpoint/2010/main" val="28251829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Nam June Paik came to the United States in 1964, the interstate highway system was only nine years old, and superhighways offered everyone the freedom to ​“see the U.S.A. in your Chevrolet.” Walking along the entire length of this installation suggests the enormous scale of the nation that confronted the young Korean artist when he arrived. Neon outlines the monitors, recalling the multicolored maps and glowing enticements of motels and restaurants that beckoned Americans to the open road. The different colors remind us that individual states still have distinct identities and cultures, even in today’s information </a:t>
            </a:r>
            <a:r>
              <a:rPr lang="en-US" dirty="0" err="1"/>
              <a:t>age.Paik</a:t>
            </a:r>
            <a:r>
              <a:rPr lang="en-US" dirty="0"/>
              <a:t> augmented the flashing images ​“seen as though from a passing car” with audio clips from </a:t>
            </a:r>
            <a:r>
              <a:rPr lang="en-US" i="1" dirty="0"/>
              <a:t>The Wizard of Oz</a:t>
            </a:r>
            <a:r>
              <a:rPr lang="en-US" dirty="0"/>
              <a:t>, </a:t>
            </a:r>
            <a:r>
              <a:rPr lang="en-US" i="1" dirty="0"/>
              <a:t>Oklahoma</a:t>
            </a:r>
            <a:r>
              <a:rPr lang="en-US" dirty="0"/>
              <a:t>, and other screen gems, suggesting that our picture of America has always been influenced by film and television. Today, the Internet and twenty-four-hour broadcasting tend to homogenize the customs and accents of what was once a more diverse nation. Paik was the first to use the phrase ​“electronic superhighway,” and this installation proposes that electronic media provide us with what we used to leave home to discover. But </a:t>
            </a:r>
            <a:r>
              <a:rPr lang="en-US" i="1" dirty="0"/>
              <a:t>Electronic Superhighway</a:t>
            </a:r>
            <a:r>
              <a:rPr lang="en-US" dirty="0"/>
              <a:t> is real. It is an enormous physical object that occupies a middle ground between the virtual reality of the media and the sprawling country beyond our doors</a:t>
            </a:r>
          </a:p>
        </p:txBody>
      </p:sp>
      <p:sp>
        <p:nvSpPr>
          <p:cNvPr id="4" name="Slide Number Placeholder 3"/>
          <p:cNvSpPr>
            <a:spLocks noGrp="1"/>
          </p:cNvSpPr>
          <p:nvPr>
            <p:ph type="sldNum" sz="quarter" idx="5"/>
          </p:nvPr>
        </p:nvSpPr>
        <p:spPr/>
        <p:txBody>
          <a:bodyPr/>
          <a:lstStyle/>
          <a:p>
            <a:fld id="{EB050F0D-2F43-6540-832B-6C4846B7E4FE}" type="slidenum">
              <a:rPr lang="en-US" smtClean="0"/>
              <a:t>5</a:t>
            </a:fld>
            <a:endParaRPr lang="en-US"/>
          </a:p>
        </p:txBody>
      </p:sp>
    </p:spTree>
    <p:extLst>
      <p:ext uri="{BB962C8B-B14F-4D97-AF65-F5344CB8AC3E}">
        <p14:creationId xmlns:p14="http://schemas.microsoft.com/office/powerpoint/2010/main" val="359599190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6AD6EE87-EBD5-4F12-A48A-63ACA297AC8F}" type="datetimeFigureOut">
              <a:rPr lang="en-US" smtClean="0"/>
              <a:t>8/3/20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
        <p:nvSpPr>
          <p:cNvPr id="13" name="Rectangle 12"/>
          <p:cNvSpPr/>
          <p:nvPr/>
        </p:nvSpPr>
        <p:spPr>
          <a:xfrm>
            <a:off x="0" y="-1"/>
            <a:ext cx="12192000" cy="4572001"/>
          </a:xfrm>
          <a:prstGeom prst="rect">
            <a:avLst/>
          </a:prstGeom>
          <a:blipFill dpi="0" rotWithShape="1">
            <a:blip r:embed="rId2">
              <a:duotone>
                <a:schemeClr val="accent1">
                  <a:shade val="45000"/>
                  <a:satMod val="135000"/>
                </a:schemeClr>
                <a:prstClr val="white"/>
              </a:duotone>
            </a:blip>
            <a:srcRect/>
            <a:tile tx="25400" ty="6350" sx="71000" sy="71000" flip="none" algn="tl"/>
          </a:blip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4" name="Straight Connector 13"/>
          <p:cNvCxnSpPr/>
          <p:nvPr/>
        </p:nvCxnSpPr>
        <p:spPr>
          <a:xfrm flipV="1">
            <a:off x="8386842"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63695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CD73815-2707-4475-8F1A-B873CB631BB4}" type="datetimeFigureOut">
              <a:rPr lang="en-US" smtClean="0"/>
              <a:t>8/3/20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0645057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A4AFB99-0EAB-4182-AFF8-E214C82A68F6}" type="datetimeFigureOut">
              <a:rPr lang="en-US" smtClean="0"/>
              <a:t>8/3/20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15442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5D3794B-289A-4A80-97D7-111025398D45}" type="datetimeFigureOut">
              <a:rPr lang="en-US" smtClean="0"/>
              <a:t>8/3/20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858380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A61015F-7CC6-4D0A-9D87-873EA4C304CC}" type="datetimeFigureOut">
              <a:rPr lang="en-US" smtClean="0"/>
              <a:t>8/3/20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
        <p:nvSpPr>
          <p:cNvPr id="10" name="Rectangle 9"/>
          <p:cNvSpPr/>
          <p:nvPr/>
        </p:nvSpPr>
        <p:spPr>
          <a:xfrm>
            <a:off x="0" y="-1"/>
            <a:ext cx="12192000" cy="4572000"/>
          </a:xfrm>
          <a:prstGeom prst="rect">
            <a:avLst/>
          </a:prstGeom>
          <a:blipFill dpi="0" rotWithShape="1">
            <a:blip r:embed="rId2">
              <a:duotone>
                <a:schemeClr val="accent3">
                  <a:shade val="45000"/>
                  <a:satMod val="135000"/>
                </a:schemeClr>
                <a:prstClr val="white"/>
              </a:duotone>
            </a:blip>
            <a:srcRect/>
            <a:tile tx="25400" ty="6350" sx="71000" sy="71000" flip="none" algn="tl"/>
          </a:blip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2" name="Straight Connector 11"/>
          <p:cNvCxnSpPr/>
          <p:nvPr/>
        </p:nvCxnSpPr>
        <p:spPr>
          <a:xfrm flipV="1">
            <a:off x="8386842" y="5264106"/>
            <a:ext cx="0" cy="91440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919247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3C6A301-0538-44EC-B09D-202E1042A48B}" type="datetimeFigureOut">
              <a:rPr lang="en-US" smtClean="0"/>
              <a:t>8/3/20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956708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789574A-8875-45EF-8EA2-3CAA0F7ABC4C}" type="datetimeFigureOut">
              <a:rPr lang="en-US" smtClean="0"/>
              <a:t>8/3/20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41143331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7EF4D4C-5367-4C26-9E2B-D8088D7FCA81}" type="datetimeFigureOut">
              <a:rPr lang="en-US" smtClean="0"/>
              <a:t>8/3/20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4258554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6E91E96-98B0-4413-9547-46F3504108EF}" type="datetimeFigureOut">
              <a:rPr lang="en-US" smtClean="0"/>
              <a:t>8/3/20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4683035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5C68B11-C5A8-448C-8CE9-B1A273C79CFC}" type="datetimeFigureOut">
              <a:rPr lang="en-US" smtClean="0"/>
              <a:t>8/3/20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0020705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16CA0-919D-4A49-9C8A-62FDFB3A5183}" type="datetimeFigureOut">
              <a:rPr lang="en-US" smtClean="0"/>
              <a:t>8/3/20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7E5644-1E61-4311-A31E-84CB9C7AA8A9}" type="slidenum">
              <a:rPr lang="en-US" smtClean="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442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90298CD5-6C1E-4009-B41F-6DF62E31D3BE}" type="datetimeFigureOut">
              <a:rPr lang="en-US" smtClean="0"/>
              <a:pPr/>
              <a:t>8/3/20</a:t>
            </a:fld>
            <a:endParaRPr lang="en-US" dirty="0"/>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dirty="0"/>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4FAB73BC-B049-4115-A692-8D63A059BFB8}" type="slidenum">
              <a:rPr lang="en-US" smtClean="0"/>
              <a:pPr/>
              <a:t>‹#›</a:t>
            </a:fld>
            <a:endParaRPr lang="en-US" dirty="0"/>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6800061"/>
      </p:ext>
    </p:extLst>
  </p:cSld>
  <p:clrMap bg1="dk1" tx1="lt1" bg2="dk2" tx2="lt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Lst>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www.youtube.com/watch?v=opug8uW21eU"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4FD6A72-0A60-4CAD-91C2-980ADD8CE0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close up&#10;&#10;Description automatically generated">
            <a:extLst>
              <a:ext uri="{FF2B5EF4-FFF2-40B4-BE49-F238E27FC236}">
                <a16:creationId xmlns:a16="http://schemas.microsoft.com/office/drawing/2014/main" id="{80B31094-625C-4F2D-959F-D1D7DF2AD204}"/>
              </a:ext>
            </a:extLst>
          </p:cNvPr>
          <p:cNvPicPr>
            <a:picLocks noChangeAspect="1"/>
          </p:cNvPicPr>
          <p:nvPr/>
        </p:nvPicPr>
        <p:blipFill rotWithShape="1">
          <a:blip r:embed="rId2">
            <a:alphaModFix amt="35000"/>
          </a:blip>
          <a:srcRect t="2875" b="12856"/>
          <a:stretch/>
        </p:blipFill>
        <p:spPr>
          <a:xfrm>
            <a:off x="20" y="10"/>
            <a:ext cx="12191980" cy="6857990"/>
          </a:xfrm>
          <a:prstGeom prst="rect">
            <a:avLst/>
          </a:prstGeom>
        </p:spPr>
      </p:pic>
      <p:sp>
        <p:nvSpPr>
          <p:cNvPr id="2" name="Title 1">
            <a:extLst>
              <a:ext uri="{FF2B5EF4-FFF2-40B4-BE49-F238E27FC236}">
                <a16:creationId xmlns:a16="http://schemas.microsoft.com/office/drawing/2014/main" id="{CD60C583-E009-8B47-843C-C0EE193385BC}"/>
              </a:ext>
            </a:extLst>
          </p:cNvPr>
          <p:cNvSpPr>
            <a:spLocks noGrp="1"/>
          </p:cNvSpPr>
          <p:nvPr>
            <p:ph type="ctrTitle"/>
          </p:nvPr>
        </p:nvSpPr>
        <p:spPr>
          <a:xfrm>
            <a:off x="457200" y="4960137"/>
            <a:ext cx="7772400" cy="1463040"/>
          </a:xfrm>
        </p:spPr>
        <p:txBody>
          <a:bodyPr>
            <a:normAutofit/>
          </a:bodyPr>
          <a:lstStyle/>
          <a:p>
            <a:r>
              <a:rPr lang="en-US" sz="4000" dirty="0">
                <a:solidFill>
                  <a:srgbClr val="FFFFFF"/>
                </a:solidFill>
              </a:rPr>
              <a:t>Artist presentation – Nam June </a:t>
            </a:r>
            <a:r>
              <a:rPr lang="en-US" sz="4000" dirty="0" err="1">
                <a:solidFill>
                  <a:srgbClr val="FFFFFF"/>
                </a:solidFill>
              </a:rPr>
              <a:t>paik</a:t>
            </a:r>
            <a:endParaRPr lang="en-US" sz="4000" dirty="0">
              <a:solidFill>
                <a:srgbClr val="FFFFFF"/>
              </a:solidFill>
            </a:endParaRPr>
          </a:p>
        </p:txBody>
      </p:sp>
      <p:sp>
        <p:nvSpPr>
          <p:cNvPr id="3" name="Subtitle 2">
            <a:extLst>
              <a:ext uri="{FF2B5EF4-FFF2-40B4-BE49-F238E27FC236}">
                <a16:creationId xmlns:a16="http://schemas.microsoft.com/office/drawing/2014/main" id="{75D1CD1C-32D1-664A-99D8-8AD2F50C3F0B}"/>
              </a:ext>
            </a:extLst>
          </p:cNvPr>
          <p:cNvSpPr>
            <a:spLocks noGrp="1"/>
          </p:cNvSpPr>
          <p:nvPr>
            <p:ph type="subTitle" idx="1"/>
          </p:nvPr>
        </p:nvSpPr>
        <p:spPr>
          <a:xfrm>
            <a:off x="8610600" y="4960137"/>
            <a:ext cx="3200400" cy="1463040"/>
          </a:xfrm>
        </p:spPr>
        <p:txBody>
          <a:bodyPr>
            <a:normAutofit/>
          </a:bodyPr>
          <a:lstStyle/>
          <a:p>
            <a:r>
              <a:rPr lang="en-US">
                <a:solidFill>
                  <a:srgbClr val="FFFFFF"/>
                </a:solidFill>
              </a:rPr>
              <a:t>Des Inv 23 – Summer 2020</a:t>
            </a:r>
          </a:p>
        </p:txBody>
      </p:sp>
      <p:cxnSp>
        <p:nvCxnSpPr>
          <p:cNvPr id="11" name="Straight Connector 10">
            <a:extLst>
              <a:ext uri="{FF2B5EF4-FFF2-40B4-BE49-F238E27FC236}">
                <a16:creationId xmlns:a16="http://schemas.microsoft.com/office/drawing/2014/main" id="{673666C2-7AA8-4F5F-BD41-F146D021CCC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3" y="5264106"/>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239723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A2B095-1B55-AD45-B7B2-F961764984C4}"/>
              </a:ext>
            </a:extLst>
          </p:cNvPr>
          <p:cNvSpPr>
            <a:spLocks noGrp="1"/>
          </p:cNvSpPr>
          <p:nvPr>
            <p:ph type="title"/>
          </p:nvPr>
        </p:nvSpPr>
        <p:spPr>
          <a:xfrm>
            <a:off x="1024128" y="585216"/>
            <a:ext cx="6066818" cy="1499616"/>
          </a:xfrm>
        </p:spPr>
        <p:txBody>
          <a:bodyPr>
            <a:normAutofit/>
          </a:bodyPr>
          <a:lstStyle/>
          <a:p>
            <a:r>
              <a:rPr lang="en-US" dirty="0"/>
              <a:t>Who is </a:t>
            </a:r>
            <a:r>
              <a:rPr lang="en-US" dirty="0" err="1"/>
              <a:t>nam</a:t>
            </a:r>
            <a:r>
              <a:rPr lang="en-US" dirty="0"/>
              <a:t> June </a:t>
            </a:r>
            <a:r>
              <a:rPr lang="en-US" dirty="0" err="1"/>
              <a:t>paik</a:t>
            </a:r>
            <a:r>
              <a:rPr lang="en-US" dirty="0"/>
              <a:t>?</a:t>
            </a:r>
          </a:p>
        </p:txBody>
      </p:sp>
      <p:sp>
        <p:nvSpPr>
          <p:cNvPr id="3" name="Content Placeholder 2">
            <a:extLst>
              <a:ext uri="{FF2B5EF4-FFF2-40B4-BE49-F238E27FC236}">
                <a16:creationId xmlns:a16="http://schemas.microsoft.com/office/drawing/2014/main" id="{44FBC9C9-FA20-E94A-B9C0-0CF7A6F7C56F}"/>
              </a:ext>
            </a:extLst>
          </p:cNvPr>
          <p:cNvSpPr>
            <a:spLocks noGrp="1"/>
          </p:cNvSpPr>
          <p:nvPr>
            <p:ph idx="1"/>
          </p:nvPr>
        </p:nvSpPr>
        <p:spPr>
          <a:xfrm>
            <a:off x="1024128" y="2286000"/>
            <a:ext cx="6066818" cy="4023360"/>
          </a:xfrm>
        </p:spPr>
        <p:txBody>
          <a:bodyPr>
            <a:normAutofit lnSpcReduction="10000"/>
          </a:bodyPr>
          <a:lstStyle/>
          <a:p>
            <a:pPr>
              <a:buFont typeface="Arial" panose="020B0604020202020204" pitchFamily="34" charset="0"/>
              <a:buChar char="•"/>
            </a:pPr>
            <a:r>
              <a:rPr lang="en-US" dirty="0"/>
              <a:t>Nam June Paik (1932–2006)</a:t>
            </a:r>
          </a:p>
          <a:p>
            <a:pPr>
              <a:buFont typeface="Arial" panose="020B0604020202020204" pitchFamily="34" charset="0"/>
              <a:buChar char="•"/>
            </a:pPr>
            <a:r>
              <a:rPr lang="en-US" dirty="0"/>
              <a:t>the ​“Father of Video Art”</a:t>
            </a:r>
          </a:p>
          <a:p>
            <a:pPr>
              <a:buFont typeface="Arial" panose="020B0604020202020204" pitchFamily="34" charset="0"/>
              <a:buChar char="•"/>
            </a:pPr>
            <a:r>
              <a:rPr lang="en-US" dirty="0"/>
              <a:t>Born in 1932 in Seoul, Korea, to a wealthy industrial family. He was trained as a pianist.</a:t>
            </a:r>
          </a:p>
          <a:p>
            <a:pPr>
              <a:buFont typeface="Arial" panose="020B0604020202020204" pitchFamily="34" charset="0"/>
              <a:buChar char="•"/>
            </a:pPr>
            <a:r>
              <a:rPr lang="en-US" dirty="0"/>
              <a:t>Paik and his family fled Korea in 1950 at the outset of the Korean War, first to Hong Kong, then to Japan. Finally, he immigrated to and settled in the United States in 1964.</a:t>
            </a:r>
          </a:p>
          <a:p>
            <a:pPr>
              <a:buFont typeface="Arial" panose="020B0604020202020204" pitchFamily="34" charset="0"/>
              <a:buChar char="•"/>
            </a:pPr>
            <a:r>
              <a:rPr lang="en-US" dirty="0"/>
              <a:t>the University of Tokyo – B.S. in </a:t>
            </a:r>
            <a:r>
              <a:rPr lang="en-US" dirty="0" err="1"/>
              <a:t>Asthetics</a:t>
            </a:r>
            <a:r>
              <a:rPr lang="en-US" dirty="0"/>
              <a:t> – 1956; Munich University (West Germany) - study music history with composer </a:t>
            </a:r>
            <a:r>
              <a:rPr lang="en-US" dirty="0" err="1"/>
              <a:t>Thrasybulos</a:t>
            </a:r>
            <a:r>
              <a:rPr lang="en-US" dirty="0"/>
              <a:t> Georgiades  </a:t>
            </a:r>
          </a:p>
          <a:p>
            <a:endParaRPr lang="en-US" dirty="0"/>
          </a:p>
        </p:txBody>
      </p:sp>
      <p:pic>
        <p:nvPicPr>
          <p:cNvPr id="4" name="Picture 3">
            <a:extLst>
              <a:ext uri="{FF2B5EF4-FFF2-40B4-BE49-F238E27FC236}">
                <a16:creationId xmlns:a16="http://schemas.microsoft.com/office/drawing/2014/main" id="{5CE695A0-5C9D-034B-BEB4-24F5A22EAD31}"/>
              </a:ext>
            </a:extLst>
          </p:cNvPr>
          <p:cNvPicPr>
            <a:picLocks noChangeAspect="1"/>
          </p:cNvPicPr>
          <p:nvPr/>
        </p:nvPicPr>
        <p:blipFill rotWithShape="1">
          <a:blip r:embed="rId3"/>
          <a:srcRect r="-1" b="227"/>
          <a:stretch/>
        </p:blipFill>
        <p:spPr>
          <a:xfrm>
            <a:off x="7552266" y="10"/>
            <a:ext cx="4639733" cy="6857990"/>
          </a:xfrm>
          <a:prstGeom prst="rect">
            <a:avLst/>
          </a:prstGeom>
        </p:spPr>
      </p:pic>
    </p:spTree>
    <p:extLst>
      <p:ext uri="{BB962C8B-B14F-4D97-AF65-F5344CB8AC3E}">
        <p14:creationId xmlns:p14="http://schemas.microsoft.com/office/powerpoint/2010/main" val="30663443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FACE80-33CE-1744-821E-27DE19352EC0}"/>
              </a:ext>
            </a:extLst>
          </p:cNvPr>
          <p:cNvSpPr>
            <a:spLocks noGrp="1"/>
          </p:cNvSpPr>
          <p:nvPr>
            <p:ph type="title"/>
          </p:nvPr>
        </p:nvSpPr>
        <p:spPr>
          <a:xfrm>
            <a:off x="1024128" y="585216"/>
            <a:ext cx="6066818" cy="1499616"/>
          </a:xfrm>
        </p:spPr>
        <p:txBody>
          <a:bodyPr>
            <a:normAutofit/>
          </a:bodyPr>
          <a:lstStyle/>
          <a:p>
            <a:r>
              <a:rPr lang="en-US" dirty="0"/>
              <a:t>Untitled, 1993</a:t>
            </a:r>
          </a:p>
        </p:txBody>
      </p:sp>
      <p:sp>
        <p:nvSpPr>
          <p:cNvPr id="9" name="Content Placeholder 8">
            <a:extLst>
              <a:ext uri="{FF2B5EF4-FFF2-40B4-BE49-F238E27FC236}">
                <a16:creationId xmlns:a16="http://schemas.microsoft.com/office/drawing/2014/main" id="{C5DF3455-13F3-499F-A01C-02D8B1FB2F58}"/>
              </a:ext>
            </a:extLst>
          </p:cNvPr>
          <p:cNvSpPr>
            <a:spLocks noGrp="1"/>
          </p:cNvSpPr>
          <p:nvPr>
            <p:ph idx="1"/>
          </p:nvPr>
        </p:nvSpPr>
        <p:spPr>
          <a:xfrm>
            <a:off x="1024128" y="2286000"/>
            <a:ext cx="6066818" cy="4023360"/>
          </a:xfrm>
        </p:spPr>
        <p:txBody>
          <a:bodyPr>
            <a:normAutofit fontScale="92500" lnSpcReduction="10000"/>
          </a:bodyPr>
          <a:lstStyle/>
          <a:p>
            <a:pPr>
              <a:buFont typeface="Courier New" panose="02070309020205020404" pitchFamily="49" charset="0"/>
              <a:buChar char="o"/>
            </a:pPr>
            <a:r>
              <a:rPr lang="en-US" dirty="0"/>
              <a:t>“I think I understand time better than the video artists who came from painting-sculpture […] music is the manipulation of time […] As painters understand abstract </a:t>
            </a:r>
            <a:r>
              <a:rPr lang="en-US" i="1" dirty="0"/>
              <a:t>space</a:t>
            </a:r>
            <a:r>
              <a:rPr lang="en-US" dirty="0"/>
              <a:t>, I understand abstract </a:t>
            </a:r>
            <a:r>
              <a:rPr lang="en-US" i="1" dirty="0"/>
              <a:t>time” – Paik</a:t>
            </a:r>
          </a:p>
          <a:p>
            <a:pPr>
              <a:buFont typeface="Courier New" panose="02070309020205020404" pitchFamily="49" charset="0"/>
              <a:buChar char="o"/>
            </a:pPr>
            <a:r>
              <a:rPr lang="en-US" dirty="0">
                <a:hlinkClick r:id="rId3"/>
              </a:rPr>
              <a:t>https://www.youtube.com/watch?v=opug8uW21eU</a:t>
            </a:r>
            <a:endParaRPr lang="en-US" i="1" dirty="0"/>
          </a:p>
          <a:p>
            <a:pPr>
              <a:buFont typeface="Courier New" panose="02070309020205020404" pitchFamily="49" charset="0"/>
              <a:buChar char="o"/>
            </a:pPr>
            <a:r>
              <a:rPr lang="en-US" dirty="0"/>
              <a:t>An piano is wired with 15 TV screens. Small closed-circuit cameras trained on the instrument's mechanism are wired to the set. A </a:t>
            </a:r>
            <a:r>
              <a:rPr lang="en-US" dirty="0" err="1"/>
              <a:t>sthe</a:t>
            </a:r>
            <a:r>
              <a:rPr lang="en-US" dirty="0"/>
              <a:t> piano plays unmanned, its workings appear on the screens</a:t>
            </a:r>
          </a:p>
          <a:p>
            <a:pPr>
              <a:buFont typeface="Courier New" panose="02070309020205020404" pitchFamily="49" charset="0"/>
              <a:buChar char="o"/>
            </a:pPr>
            <a:r>
              <a:rPr lang="en-US" dirty="0"/>
              <a:t>The image of John Cage, an influential artist at the time whom Paik met in Germany, is displayed on one monitor at the sculpture's top and on another at its foot </a:t>
            </a:r>
            <a:br>
              <a:rPr lang="en-US" dirty="0"/>
            </a:br>
            <a:endParaRPr lang="en-US" i="1" dirty="0"/>
          </a:p>
        </p:txBody>
      </p:sp>
      <p:pic>
        <p:nvPicPr>
          <p:cNvPr id="5" name="Content Placeholder 4" descr="A picture containing indoor, table, room, living&#10;&#10;Description automatically generated">
            <a:extLst>
              <a:ext uri="{FF2B5EF4-FFF2-40B4-BE49-F238E27FC236}">
                <a16:creationId xmlns:a16="http://schemas.microsoft.com/office/drawing/2014/main" id="{59A40673-FAD4-8D4A-9D76-7C01476EAAD8}"/>
              </a:ext>
            </a:extLst>
          </p:cNvPr>
          <p:cNvPicPr>
            <a:picLocks noChangeAspect="1"/>
          </p:cNvPicPr>
          <p:nvPr/>
        </p:nvPicPr>
        <p:blipFill rotWithShape="1">
          <a:blip r:embed="rId4"/>
          <a:srcRect l="4651" r="10516"/>
          <a:stretch/>
        </p:blipFill>
        <p:spPr>
          <a:xfrm>
            <a:off x="7552266" y="10"/>
            <a:ext cx="4639733" cy="6857990"/>
          </a:xfrm>
          <a:prstGeom prst="rect">
            <a:avLst/>
          </a:prstGeom>
        </p:spPr>
      </p:pic>
    </p:spTree>
    <p:extLst>
      <p:ext uri="{BB962C8B-B14F-4D97-AF65-F5344CB8AC3E}">
        <p14:creationId xmlns:p14="http://schemas.microsoft.com/office/powerpoint/2010/main" val="26874356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02A15E-190E-F840-A602-F899C6415D1E}"/>
              </a:ext>
            </a:extLst>
          </p:cNvPr>
          <p:cNvSpPr>
            <a:spLocks noGrp="1"/>
          </p:cNvSpPr>
          <p:nvPr>
            <p:ph type="title"/>
          </p:nvPr>
        </p:nvSpPr>
        <p:spPr>
          <a:xfrm>
            <a:off x="1024128" y="585216"/>
            <a:ext cx="3133581" cy="1499616"/>
          </a:xfrm>
        </p:spPr>
        <p:txBody>
          <a:bodyPr>
            <a:normAutofit/>
          </a:bodyPr>
          <a:lstStyle/>
          <a:p>
            <a:r>
              <a:rPr lang="en-US" sz="4000" dirty="0"/>
              <a:t>TV Garden (1974)</a:t>
            </a:r>
          </a:p>
        </p:txBody>
      </p:sp>
      <p:sp>
        <p:nvSpPr>
          <p:cNvPr id="3" name="Content Placeholder 2">
            <a:extLst>
              <a:ext uri="{FF2B5EF4-FFF2-40B4-BE49-F238E27FC236}">
                <a16:creationId xmlns:a16="http://schemas.microsoft.com/office/drawing/2014/main" id="{265BB1E1-D35C-1242-A4D5-966B93BD660F}"/>
              </a:ext>
            </a:extLst>
          </p:cNvPr>
          <p:cNvSpPr>
            <a:spLocks noGrp="1"/>
          </p:cNvSpPr>
          <p:nvPr>
            <p:ph idx="1"/>
          </p:nvPr>
        </p:nvSpPr>
        <p:spPr>
          <a:xfrm>
            <a:off x="1024128" y="2286000"/>
            <a:ext cx="3133580" cy="3931920"/>
          </a:xfrm>
        </p:spPr>
        <p:txBody>
          <a:bodyPr>
            <a:normAutofit/>
          </a:bodyPr>
          <a:lstStyle/>
          <a:p>
            <a:pPr>
              <a:buFont typeface="Courier New" panose="02070309020205020404" pitchFamily="49" charset="0"/>
              <a:buChar char="o"/>
            </a:pPr>
            <a:r>
              <a:rPr lang="en-US" sz="2000" dirty="0"/>
              <a:t>A large-scale installation consisting of forty television sets lying on the floor amidst many tropical plants while a video of </a:t>
            </a:r>
            <a:r>
              <a:rPr lang="en-US" sz="2000" i="1" dirty="0"/>
              <a:t>Global Groove</a:t>
            </a:r>
            <a:r>
              <a:rPr lang="en-US" sz="2000" dirty="0"/>
              <a:t> plays on the screens of the TV sets.</a:t>
            </a:r>
          </a:p>
          <a:p>
            <a:pPr>
              <a:buFont typeface="Courier New" panose="02070309020205020404" pitchFamily="49" charset="0"/>
              <a:buChar char="o"/>
            </a:pPr>
            <a:r>
              <a:rPr lang="en-US" sz="2000" dirty="0"/>
              <a:t>Global groove: https://</a:t>
            </a:r>
            <a:r>
              <a:rPr lang="en-US" sz="2000" dirty="0" err="1"/>
              <a:t>youtu.be</a:t>
            </a:r>
            <a:r>
              <a:rPr lang="en-US" sz="2000" dirty="0"/>
              <a:t>/xnCF5smgXXA</a:t>
            </a:r>
          </a:p>
        </p:txBody>
      </p:sp>
      <p:pic>
        <p:nvPicPr>
          <p:cNvPr id="4" name="Picture 3" descr="A view of a city at night&#10;&#10;Description automatically generated">
            <a:extLst>
              <a:ext uri="{FF2B5EF4-FFF2-40B4-BE49-F238E27FC236}">
                <a16:creationId xmlns:a16="http://schemas.microsoft.com/office/drawing/2014/main" id="{A988D328-E1AC-AB4E-84A0-9248FEFEA746}"/>
              </a:ext>
            </a:extLst>
          </p:cNvPr>
          <p:cNvPicPr>
            <a:picLocks noChangeAspect="1"/>
          </p:cNvPicPr>
          <p:nvPr/>
        </p:nvPicPr>
        <p:blipFill>
          <a:blip r:embed="rId2"/>
          <a:stretch>
            <a:fillRect/>
          </a:stretch>
        </p:blipFill>
        <p:spPr>
          <a:xfrm>
            <a:off x="4642342" y="751539"/>
            <a:ext cx="6909577" cy="5354922"/>
          </a:xfrm>
          <a:prstGeom prst="rect">
            <a:avLst/>
          </a:prstGeom>
        </p:spPr>
      </p:pic>
    </p:spTree>
    <p:extLst>
      <p:ext uri="{BB962C8B-B14F-4D97-AF65-F5344CB8AC3E}">
        <p14:creationId xmlns:p14="http://schemas.microsoft.com/office/powerpoint/2010/main" val="12331051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4572000"/>
            <a:ext cx="7058307" cy="1964266"/>
          </a:xfrm>
          <a:prstGeom prst="rect">
            <a:avLst/>
          </a:prstGeom>
          <a:solidFill>
            <a:srgbClr val="7935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2B07862-2A1F-BE4F-BDDD-BBC1692B428B}"/>
              </a:ext>
            </a:extLst>
          </p:cNvPr>
          <p:cNvSpPr>
            <a:spLocks noGrp="1"/>
          </p:cNvSpPr>
          <p:nvPr>
            <p:ph type="title"/>
          </p:nvPr>
        </p:nvSpPr>
        <p:spPr>
          <a:xfrm>
            <a:off x="524256" y="4767072"/>
            <a:ext cx="6594189" cy="1625210"/>
          </a:xfrm>
        </p:spPr>
        <p:txBody>
          <a:bodyPr>
            <a:normAutofit fontScale="90000"/>
          </a:bodyPr>
          <a:lstStyle/>
          <a:p>
            <a:pPr algn="r"/>
            <a:r>
              <a:rPr lang="en-US" dirty="0"/>
              <a:t>Electronic Superhighway: Continental U.S., Alaska, Hawaii</a:t>
            </a:r>
            <a:endParaRPr lang="en-US" dirty="0">
              <a:solidFill>
                <a:srgbClr val="FFFFFF"/>
              </a:solidFill>
            </a:endParaRPr>
          </a:p>
        </p:txBody>
      </p:sp>
      <p:pic>
        <p:nvPicPr>
          <p:cNvPr id="4" name="Picture 3" descr="A display in a store&#10;&#10;Description automatically generated">
            <a:extLst>
              <a:ext uri="{FF2B5EF4-FFF2-40B4-BE49-F238E27FC236}">
                <a16:creationId xmlns:a16="http://schemas.microsoft.com/office/drawing/2014/main" id="{55C2B3B0-0664-014E-9DC7-B93E55235BB8}"/>
              </a:ext>
            </a:extLst>
          </p:cNvPr>
          <p:cNvPicPr>
            <a:picLocks noChangeAspect="1"/>
          </p:cNvPicPr>
          <p:nvPr/>
        </p:nvPicPr>
        <p:blipFill rotWithShape="1">
          <a:blip r:embed="rId3"/>
          <a:srcRect t="4010" r="1" b="4350"/>
          <a:stretch/>
        </p:blipFill>
        <p:spPr>
          <a:xfrm>
            <a:off x="327547" y="321733"/>
            <a:ext cx="7058306" cy="4107392"/>
          </a:xfrm>
          <a:prstGeom prst="rect">
            <a:avLst/>
          </a:prstGeom>
        </p:spPr>
      </p:pic>
      <p:sp>
        <p:nvSpPr>
          <p:cNvPr id="11" name="Rectangle 10">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321732"/>
            <a:ext cx="4335613" cy="6214534"/>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98488ACB-16D2-EE40-927F-9EDD637B9095}"/>
              </a:ext>
            </a:extLst>
          </p:cNvPr>
          <p:cNvSpPr>
            <a:spLocks noGrp="1"/>
          </p:cNvSpPr>
          <p:nvPr>
            <p:ph idx="1"/>
          </p:nvPr>
        </p:nvSpPr>
        <p:spPr>
          <a:xfrm>
            <a:off x="8029319" y="917725"/>
            <a:ext cx="3424739" cy="4852362"/>
          </a:xfrm>
        </p:spPr>
        <p:txBody>
          <a:bodyPr anchor="ctr">
            <a:normAutofit fontScale="77500" lnSpcReduction="20000"/>
          </a:bodyPr>
          <a:lstStyle/>
          <a:p>
            <a:pPr>
              <a:buFont typeface="Courier New" panose="02070309020205020404" pitchFamily="49" charset="0"/>
              <a:buChar char="o"/>
            </a:pPr>
            <a:r>
              <a:rPr lang="en-US" dirty="0"/>
              <a:t>Currently displayed in the Smithsonian American Art Museum</a:t>
            </a:r>
          </a:p>
          <a:p>
            <a:pPr>
              <a:buFont typeface="Courier New" panose="02070309020205020404" pitchFamily="49" charset="0"/>
              <a:buChar char="o"/>
            </a:pPr>
            <a:r>
              <a:rPr lang="en-US" dirty="0"/>
              <a:t>Paik was the first to use the phrase ​“electronic superhighway”</a:t>
            </a:r>
          </a:p>
          <a:p>
            <a:pPr>
              <a:buFont typeface="Courier New" panose="02070309020205020404" pitchFamily="49" charset="0"/>
              <a:buChar char="o"/>
            </a:pPr>
            <a:r>
              <a:rPr lang="en-US" dirty="0"/>
              <a:t>the interstate highway system &lt;-&gt; electronic super highway“ -&gt; see the U.S.A. in your Chevrolet.” </a:t>
            </a:r>
          </a:p>
          <a:p>
            <a:pPr>
              <a:buFont typeface="Courier New" panose="02070309020205020404" pitchFamily="49" charset="0"/>
              <a:buChar char="o"/>
            </a:pPr>
            <a:r>
              <a:rPr lang="en-US" dirty="0"/>
              <a:t>Metaphors in this piece: </a:t>
            </a:r>
          </a:p>
          <a:p>
            <a:pPr lvl="1">
              <a:buFont typeface="Courier New" panose="02070309020205020404" pitchFamily="49" charset="0"/>
              <a:buChar char="o"/>
            </a:pPr>
            <a:r>
              <a:rPr lang="en-US" dirty="0"/>
              <a:t>length of this installation - the enormous scale of the nation </a:t>
            </a:r>
          </a:p>
          <a:p>
            <a:pPr lvl="1">
              <a:buFont typeface="Courier New" panose="02070309020205020404" pitchFamily="49" charset="0"/>
              <a:buChar char="o"/>
            </a:pPr>
            <a:r>
              <a:rPr lang="en-US" dirty="0"/>
              <a:t>Neon outlines the monitors - multicolored maps and glowing enticements of motels and restaurants that beckoned Americans to the open road. </a:t>
            </a:r>
          </a:p>
          <a:p>
            <a:pPr lvl="1">
              <a:buFont typeface="Courier New" panose="02070309020205020404" pitchFamily="49" charset="0"/>
              <a:buChar char="o"/>
            </a:pPr>
            <a:r>
              <a:rPr lang="en-US" dirty="0"/>
              <a:t>Different colors - individual states still have distinct identities and cultures, even in today’s information age</a:t>
            </a:r>
          </a:p>
          <a:p>
            <a:pPr lvl="1">
              <a:buFont typeface="Courier New" panose="02070309020205020404" pitchFamily="49" charset="0"/>
              <a:buChar char="o"/>
            </a:pPr>
            <a:r>
              <a:rPr lang="en-US" dirty="0"/>
              <a:t>Flashing images - ​“seen as though from a passing car”; video clips are chosen based on relevance of it to each state = our picture of America has always been influenced by film and television. </a:t>
            </a:r>
          </a:p>
        </p:txBody>
      </p:sp>
    </p:spTree>
    <p:extLst>
      <p:ext uri="{BB962C8B-B14F-4D97-AF65-F5344CB8AC3E}">
        <p14:creationId xmlns:p14="http://schemas.microsoft.com/office/powerpoint/2010/main" val="24088464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2A19D6A-7DB6-4269-B3DA-DDF8BA57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60D0F19-0944-E249-9A57-2C6CBC15A309}"/>
              </a:ext>
            </a:extLst>
          </p:cNvPr>
          <p:cNvSpPr>
            <a:spLocks noGrp="1"/>
          </p:cNvSpPr>
          <p:nvPr>
            <p:ph type="title"/>
          </p:nvPr>
        </p:nvSpPr>
        <p:spPr>
          <a:xfrm>
            <a:off x="1024129" y="585216"/>
            <a:ext cx="3779085" cy="1499616"/>
          </a:xfrm>
        </p:spPr>
        <p:txBody>
          <a:bodyPr>
            <a:normAutofit/>
          </a:bodyPr>
          <a:lstStyle/>
          <a:p>
            <a:r>
              <a:rPr lang="en-US" dirty="0"/>
              <a:t>Untitled</a:t>
            </a:r>
            <a:endParaRPr lang="en-US" dirty="0">
              <a:solidFill>
                <a:srgbClr val="FFFFFF"/>
              </a:solidFill>
            </a:endParaRPr>
          </a:p>
        </p:txBody>
      </p:sp>
      <p:cxnSp>
        <p:nvCxnSpPr>
          <p:cNvPr id="11" name="Straight Connector 10">
            <a:extLst>
              <a:ext uri="{FF2B5EF4-FFF2-40B4-BE49-F238E27FC236}">
                <a16:creationId xmlns:a16="http://schemas.microsoft.com/office/drawing/2014/main" id="{41B5A957-5378-4817-85CE-11E7D1BB188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F389B0BB-5DED-BD4F-8380-616EDE719129}"/>
              </a:ext>
            </a:extLst>
          </p:cNvPr>
          <p:cNvSpPr>
            <a:spLocks noGrp="1"/>
          </p:cNvSpPr>
          <p:nvPr>
            <p:ph idx="1"/>
          </p:nvPr>
        </p:nvSpPr>
        <p:spPr>
          <a:xfrm>
            <a:off x="1024129" y="2286000"/>
            <a:ext cx="3791711" cy="3931920"/>
          </a:xfrm>
        </p:spPr>
        <p:txBody>
          <a:bodyPr>
            <a:normAutofit/>
          </a:bodyPr>
          <a:lstStyle/>
          <a:p>
            <a:pPr>
              <a:buClr>
                <a:schemeClr val="bg2">
                  <a:lumMod val="50000"/>
                </a:schemeClr>
              </a:buClr>
              <a:buFont typeface="Courier New" panose="02070309020205020404" pitchFamily="49" charset="0"/>
              <a:buChar char="o"/>
            </a:pPr>
            <a:r>
              <a:rPr lang="en-US" dirty="0"/>
              <a:t>plaster man with Sony Watchman head)</a:t>
            </a:r>
            <a:br>
              <a:rPr lang="en-US" dirty="0"/>
            </a:br>
            <a:endParaRPr lang="en-US" dirty="0">
              <a:solidFill>
                <a:srgbClr val="FFFFFF"/>
              </a:solidFill>
            </a:endParaRPr>
          </a:p>
        </p:txBody>
      </p:sp>
      <p:pic>
        <p:nvPicPr>
          <p:cNvPr id="4" name="Picture 3" descr="A person wearing a costume&#10;&#10;Description automatically generated">
            <a:extLst>
              <a:ext uri="{FF2B5EF4-FFF2-40B4-BE49-F238E27FC236}">
                <a16:creationId xmlns:a16="http://schemas.microsoft.com/office/drawing/2014/main" id="{135BAB44-0132-6D49-8BB0-5BD5B6E31915}"/>
              </a:ext>
            </a:extLst>
          </p:cNvPr>
          <p:cNvPicPr>
            <a:picLocks noChangeAspect="1"/>
          </p:cNvPicPr>
          <p:nvPr/>
        </p:nvPicPr>
        <p:blipFill rotWithShape="1">
          <a:blip r:embed="rId2"/>
          <a:srcRect t="9181" b="18143"/>
          <a:stretch/>
        </p:blipFill>
        <p:spPr>
          <a:xfrm>
            <a:off x="5468548" y="10"/>
            <a:ext cx="6723452" cy="6857990"/>
          </a:xfrm>
          <a:prstGeom prst="rect">
            <a:avLst/>
          </a:prstGeom>
        </p:spPr>
      </p:pic>
    </p:spTree>
    <p:extLst>
      <p:ext uri="{BB962C8B-B14F-4D97-AF65-F5344CB8AC3E}">
        <p14:creationId xmlns:p14="http://schemas.microsoft.com/office/powerpoint/2010/main" val="14167411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4572000"/>
            <a:ext cx="7058307" cy="1964266"/>
          </a:xfrm>
          <a:prstGeom prst="rect">
            <a:avLst/>
          </a:prstGeom>
          <a:solidFill>
            <a:srgbClr val="373B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64C2CC4-1D5A-EF47-A189-49752B2841B6}"/>
              </a:ext>
            </a:extLst>
          </p:cNvPr>
          <p:cNvSpPr>
            <a:spLocks noGrp="1"/>
          </p:cNvSpPr>
          <p:nvPr>
            <p:ph type="title"/>
          </p:nvPr>
        </p:nvSpPr>
        <p:spPr>
          <a:xfrm>
            <a:off x="524256" y="4767072"/>
            <a:ext cx="6594189" cy="1625210"/>
          </a:xfrm>
        </p:spPr>
        <p:txBody>
          <a:bodyPr>
            <a:normAutofit/>
          </a:bodyPr>
          <a:lstStyle/>
          <a:p>
            <a:pPr algn="r"/>
            <a:r>
              <a:rPr lang="en-US" dirty="0"/>
              <a:t>Megatron/​Matrix</a:t>
            </a:r>
            <a:endParaRPr lang="en-US" dirty="0">
              <a:solidFill>
                <a:srgbClr val="FFFFFF"/>
              </a:solidFill>
            </a:endParaRPr>
          </a:p>
        </p:txBody>
      </p:sp>
      <p:pic>
        <p:nvPicPr>
          <p:cNvPr id="4" name="Picture 3" descr="A flat screen television&#10;&#10;Description automatically generated">
            <a:extLst>
              <a:ext uri="{FF2B5EF4-FFF2-40B4-BE49-F238E27FC236}">
                <a16:creationId xmlns:a16="http://schemas.microsoft.com/office/drawing/2014/main" id="{E941CEC0-CA14-154D-96C9-468D48B163E6}"/>
              </a:ext>
            </a:extLst>
          </p:cNvPr>
          <p:cNvPicPr>
            <a:picLocks noChangeAspect="1"/>
          </p:cNvPicPr>
          <p:nvPr/>
        </p:nvPicPr>
        <p:blipFill rotWithShape="1">
          <a:blip r:embed="rId2"/>
          <a:srcRect l="4829" r="1946"/>
          <a:stretch/>
        </p:blipFill>
        <p:spPr>
          <a:xfrm>
            <a:off x="327547" y="321733"/>
            <a:ext cx="7058306" cy="4107392"/>
          </a:xfrm>
          <a:prstGeom prst="rect">
            <a:avLst/>
          </a:prstGeom>
        </p:spPr>
      </p:pic>
      <p:sp>
        <p:nvSpPr>
          <p:cNvPr id="11" name="Rectangle 10">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321732"/>
            <a:ext cx="4335613" cy="6214534"/>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6CE4DBB-2A41-AF46-AF44-7832E72D9DE8}"/>
              </a:ext>
            </a:extLst>
          </p:cNvPr>
          <p:cNvSpPr>
            <a:spLocks noGrp="1"/>
          </p:cNvSpPr>
          <p:nvPr>
            <p:ph idx="1"/>
          </p:nvPr>
        </p:nvSpPr>
        <p:spPr>
          <a:xfrm>
            <a:off x="8029319" y="917725"/>
            <a:ext cx="3424739" cy="4852362"/>
          </a:xfrm>
        </p:spPr>
        <p:txBody>
          <a:bodyPr anchor="ctr">
            <a:normAutofit/>
          </a:bodyPr>
          <a:lstStyle/>
          <a:p>
            <a:r>
              <a:rPr lang="en-US" dirty="0"/>
              <a:t>“Our life is half natural and half technological. Half-and-half is good. You cannot deny that high-tech is progress. We need it for jobs. Yet if you make only high-tech, you make war. So we must have a strong human element to keep modesty and natural life.”</a:t>
            </a:r>
          </a:p>
          <a:p>
            <a:r>
              <a:rPr lang="en-US" i="1" dirty="0"/>
              <a:t>-Nam June Paik</a:t>
            </a:r>
            <a:endParaRPr lang="en-US" dirty="0"/>
          </a:p>
          <a:p>
            <a:endParaRPr lang="en-US" dirty="0">
              <a:solidFill>
                <a:srgbClr val="FFFFFF"/>
              </a:solidFill>
            </a:endParaRPr>
          </a:p>
        </p:txBody>
      </p:sp>
    </p:spTree>
    <p:extLst>
      <p:ext uri="{BB962C8B-B14F-4D97-AF65-F5344CB8AC3E}">
        <p14:creationId xmlns:p14="http://schemas.microsoft.com/office/powerpoint/2010/main" val="125040013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Median">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A41AC481-B287-49C8-90EF-C669597D2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TotalTime>
  <Words>1291</Words>
  <Application>Microsoft Macintosh PowerPoint</Application>
  <PresentationFormat>Widescreen</PresentationFormat>
  <Paragraphs>40</Paragraphs>
  <Slides>7</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vt:i4>
      </vt:variant>
    </vt:vector>
  </HeadingPairs>
  <TitlesOfParts>
    <vt:vector size="14" baseType="lpstr">
      <vt:lpstr>Arial</vt:lpstr>
      <vt:lpstr>Calibri</vt:lpstr>
      <vt:lpstr>Courier New</vt:lpstr>
      <vt:lpstr>Tw Cen MT</vt:lpstr>
      <vt:lpstr>Tw Cen MT Condensed</vt:lpstr>
      <vt:lpstr>Wingdings 3</vt:lpstr>
      <vt:lpstr>Integral</vt:lpstr>
      <vt:lpstr>Artist presentation – Nam June paik</vt:lpstr>
      <vt:lpstr>Who is nam June paik?</vt:lpstr>
      <vt:lpstr>Untitled, 1993</vt:lpstr>
      <vt:lpstr>TV Garden (1974)</vt:lpstr>
      <vt:lpstr>Electronic Superhighway: Continental U.S., Alaska, Hawaii</vt:lpstr>
      <vt:lpstr>Untitled</vt:lpstr>
      <vt:lpstr>Megatron/​Matrix</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Artist presentation – Nam June paik</dc:title>
  <dc:creator>Wing Yan Kwok</dc:creator>
  <cp:lastModifiedBy>Wing Yan Kwok</cp:lastModifiedBy>
  <cp:revision>2</cp:revision>
  <dcterms:created xsi:type="dcterms:W3CDTF">2020-08-03T15:49:44Z</dcterms:created>
  <dcterms:modified xsi:type="dcterms:W3CDTF">2020-08-03T16:05:35Z</dcterms:modified>
</cp:coreProperties>
</file>